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  <p:sldMasterId id="2147483696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98" d="100"/>
          <a:sy n="98" d="100"/>
        </p:scale>
        <p:origin x="-53" y="-2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microsoft.com/office/2015/10/relationships/revisionInfo" Target="revisionInfo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jpe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2" y="2647950"/>
            <a:ext cx="476250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3173" y="-925"/>
            <a:ext cx="12195173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1089485" y="1730403"/>
            <a:ext cx="7531497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616371" y="2470928"/>
            <a:ext cx="8681508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46783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46783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1" y="2647950"/>
            <a:ext cx="476250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3173" y="-925"/>
            <a:ext cx="12195173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1089484" y="1730403"/>
            <a:ext cx="7531497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616370" y="2470926"/>
            <a:ext cx="8681508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3173" y="-925"/>
            <a:ext cx="12195173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1" y="2647950"/>
            <a:ext cx="4762500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1092532" y="1726738"/>
            <a:ext cx="7534656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621536" y="2468304"/>
            <a:ext cx="8680704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097280"/>
            <a:ext cx="42672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6688" y="1097280"/>
            <a:ext cx="42672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097280"/>
            <a:ext cx="42672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2200" y="1701848"/>
            <a:ext cx="42672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6688" y="1097280"/>
            <a:ext cx="42672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6688" y="1701848"/>
            <a:ext cx="42672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1" y="2647950"/>
            <a:ext cx="476250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1720852" y="-1720850"/>
            <a:ext cx="6858000" cy="10299704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1046573" y="1576104"/>
            <a:ext cx="694944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2737" y="2618913"/>
            <a:ext cx="507703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730605" y="2253385"/>
            <a:ext cx="7726347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705101" y="0"/>
            <a:ext cx="9486900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1" y="2647950"/>
            <a:ext cx="476250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1" y="5048250"/>
            <a:ext cx="4762500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94929" y="1717501"/>
            <a:ext cx="73152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524639" y="2180529"/>
            <a:ext cx="8128727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46783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46783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3866920"/>
            <a:ext cx="12192000" cy="299108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0" y="0"/>
            <a:ext cx="12192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2652311"/>
            <a:ext cx="12192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0" y="1600200"/>
            <a:ext cx="12192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65060" y="5052546"/>
            <a:ext cx="7516013" cy="882119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0109" y="3132290"/>
            <a:ext cx="9567135" cy="1793167"/>
          </a:xfrm>
          <a:effectLst/>
        </p:spPr>
        <p:txBody>
          <a:bodyPr>
            <a:noAutofit/>
          </a:bodyPr>
          <a:lstStyle>
            <a:lvl1pPr marL="640080" indent="-457200"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524000" y="731520"/>
            <a:ext cx="8534400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3866920"/>
            <a:ext cx="12192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2652311"/>
            <a:ext cx="12192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12192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0927" y="2172648"/>
            <a:ext cx="7955555" cy="2423346"/>
          </a:xfrm>
          <a:effectLst/>
        </p:spPr>
        <p:txBody>
          <a:bodyPr anchor="b"/>
          <a:lstStyle>
            <a:lvl1pPr algn="r">
              <a:defRPr sz="4600" b="1" cap="none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6584" y="4607511"/>
            <a:ext cx="7960659" cy="835460"/>
          </a:xfrm>
        </p:spPr>
        <p:txBody>
          <a:bodyPr anchor="t"/>
          <a:lstStyle>
            <a:lvl1pPr marL="0" indent="0" algn="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523999" y="731519"/>
            <a:ext cx="4462272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6193536" y="731520"/>
            <a:ext cx="4462272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731520"/>
            <a:ext cx="4462272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41929" y="1400327"/>
            <a:ext cx="4462272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403" y="731520"/>
            <a:ext cx="4462272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lang="en-US" sz="2400" b="1" i="0" kern="1200" dirty="0" smtClean="0">
                <a:gradFill>
                  <a:gsLst>
                    <a:gs pos="0">
                      <a:schemeClr val="tx1"/>
                    </a:gs>
                    <a:gs pos="40000">
                      <a:schemeClr val="tx1">
                        <a:lumMod val="75000"/>
                        <a:lumOff val="25000"/>
                      </a:schemeClr>
                    </a:gs>
                    <a:gs pos="100000">
                      <a:schemeClr val="tx2">
                        <a:alpha val="65000"/>
                      </a:schemeClr>
                    </a:gs>
                  </a:gsLst>
                  <a:lin ang="5400000" scaled="0"/>
                </a:gradFill>
                <a:effectLst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ctr" defTabSz="914400" rtl="0" eaLnBrk="1" latinLnBrk="0" hangingPunct="1">
              <a:spcBef>
                <a:spcPct val="20000"/>
              </a:spcBef>
              <a:spcAft>
                <a:spcPts val="300"/>
              </a:spcAft>
              <a:buClr>
                <a:schemeClr val="accent6">
                  <a:lumMod val="75000"/>
                </a:schemeClr>
              </a:buClr>
              <a:buSzPct val="130000"/>
              <a:buFont typeface="Georgia" pitchFamily="18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7" y="1399032"/>
            <a:ext cx="4462272" cy="2743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3173" y="-925"/>
            <a:ext cx="12195173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2" y="2647950"/>
            <a:ext cx="4762500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1092532" y="1726740"/>
            <a:ext cx="7534656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621536" y="2468304"/>
            <a:ext cx="8680704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8794" y="2209801"/>
            <a:ext cx="4848113" cy="1258493"/>
          </a:xfrm>
          <a:effectLst/>
        </p:spPr>
        <p:txBody>
          <a:bodyPr anchor="b">
            <a:noAutofit/>
          </a:bodyPr>
          <a:lstStyle>
            <a:lvl1pPr marL="228600" indent="-228600" algn="l">
              <a:defRPr sz="2800" b="1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24688" y="731520"/>
            <a:ext cx="5356113" cy="4894730"/>
          </a:xfrm>
        </p:spPr>
        <p:txBody>
          <a:bodyPr anchor="ctr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34354" y="3497802"/>
            <a:ext cx="4518213" cy="21395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866920"/>
            <a:ext cx="12192000" cy="2991080"/>
          </a:xfrm>
          <a:prstGeom prst="rect">
            <a:avLst/>
          </a:prstGeom>
          <a:gradFill>
            <a:gsLst>
              <a:gs pos="0">
                <a:schemeClr val="bg1">
                  <a:alpha val="92000"/>
                </a:schemeClr>
              </a:gs>
              <a:gs pos="37000">
                <a:schemeClr val="bg1">
                  <a:alpha val="77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0" y="0"/>
            <a:ext cx="12192000" cy="386692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90000"/>
                </a:schemeClr>
              </a:gs>
              <a:gs pos="48000">
                <a:schemeClr val="bg1">
                  <a:alpha val="63000"/>
                </a:schemeClr>
              </a:gs>
              <a:gs pos="100000">
                <a:schemeClr val="bg2">
                  <a:alpha val="8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2652311"/>
            <a:ext cx="12192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0" y="1600200"/>
            <a:ext cx="12192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4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66900" y="1143000"/>
            <a:ext cx="5486400" cy="3127806"/>
          </a:xfrm>
          <a:prstGeom prst="roundRect">
            <a:avLst>
              <a:gd name="adj" fmla="val 4230"/>
            </a:avLst>
          </a:prstGeom>
          <a:solidFill>
            <a:schemeClr val="bg2">
              <a:lumMod val="90000"/>
            </a:schemeClr>
          </a:solidFill>
          <a:effectLst>
            <a:reflection blurRad="4350" stA="23000" endA="300" endPos="28000" dir="5400000" sy="-100000" algn="bl" rotWithShape="0"/>
          </a:effectLst>
          <a:scene3d>
            <a:camera prst="perspectiveContrastingLeftFacing" fov="1800000">
              <a:rot lat="300000" lon="2100000" rev="0"/>
            </a:camera>
            <a:lightRig rig="balanced" dir="t"/>
          </a:scene3d>
          <a:sp3d>
            <a:bevelT w="50800" h="50800"/>
          </a:sp3d>
        </p:spPr>
        <p:txBody>
          <a:bodyPr>
            <a:normAutofit/>
            <a:flatTx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0516" y="1010486"/>
            <a:ext cx="4925485" cy="2163020"/>
          </a:xfrm>
        </p:spPr>
        <p:txBody>
          <a:bodyPr anchor="b"/>
          <a:lstStyle>
            <a:lvl1pPr marL="182880" indent="-182880">
              <a:buFont typeface="Georgia" pitchFamily="18" charset="0"/>
              <a:buChar char="*"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9691" y="4464421"/>
            <a:ext cx="8511384" cy="1143000"/>
          </a:xfrm>
        </p:spPr>
        <p:txBody>
          <a:bodyPr anchor="b">
            <a:noAutofit/>
          </a:bodyPr>
          <a:lstStyle>
            <a:lvl1pPr algn="l">
              <a:defRPr sz="46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40000" y="731519"/>
            <a:ext cx="8534400" cy="34747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8344" y="376518"/>
            <a:ext cx="2743200" cy="5238339"/>
          </a:xfrm>
          <a:effectLst/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32151" y="731520"/>
            <a:ext cx="6439049" cy="48947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097280"/>
            <a:ext cx="42672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6688" y="1097280"/>
            <a:ext cx="42672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097280"/>
            <a:ext cx="42672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2200" y="1701848"/>
            <a:ext cx="42672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6688" y="1097280"/>
            <a:ext cx="42672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6688" y="1701848"/>
            <a:ext cx="42672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2" y="2647950"/>
            <a:ext cx="476250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1720852" y="-1720850"/>
            <a:ext cx="6858000" cy="10299704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1046573" y="1576106"/>
            <a:ext cx="694944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2738" y="2618915"/>
            <a:ext cx="507703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730605" y="2253385"/>
            <a:ext cx="7726347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705102" y="0"/>
            <a:ext cx="9486900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2" y="2647950"/>
            <a:ext cx="4762500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2" y="5048250"/>
            <a:ext cx="4762500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94929" y="1717501"/>
            <a:ext cx="73152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524641" y="2180529"/>
            <a:ext cx="8128727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3174" y="5050633"/>
            <a:ext cx="4765676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3173" y="5051295"/>
            <a:ext cx="12195173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365760"/>
            <a:ext cx="1002792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100631"/>
            <a:ext cx="1002792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68224" y="5870448"/>
            <a:ext cx="2901696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90019" y="6285122"/>
            <a:ext cx="62992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1384" y="6170822"/>
            <a:ext cx="67056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3175" y="5050633"/>
            <a:ext cx="4765676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3173" y="5051293"/>
            <a:ext cx="12195173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365760"/>
            <a:ext cx="1002792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100629"/>
            <a:ext cx="1002792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68224" y="5870448"/>
            <a:ext cx="2901696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90019" y="6285122"/>
            <a:ext cx="62992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1384" y="6170822"/>
            <a:ext cx="67056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105400"/>
            <a:ext cx="12192000" cy="1752600"/>
          </a:xfrm>
          <a:prstGeom prst="rect">
            <a:avLst/>
          </a:prstGeom>
          <a:gradFill>
            <a:gsLst>
              <a:gs pos="0">
                <a:schemeClr val="bg1">
                  <a:alpha val="91000"/>
                </a:schemeClr>
              </a:gs>
              <a:gs pos="37000">
                <a:schemeClr val="bg1">
                  <a:alpha val="76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51054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89000"/>
                </a:schemeClr>
              </a:gs>
              <a:gs pos="48000">
                <a:schemeClr val="bg1">
                  <a:alpha val="62000"/>
                </a:schemeClr>
              </a:gs>
              <a:gs pos="100000">
                <a:schemeClr val="bg2">
                  <a:alpha val="79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0" y="3768304"/>
            <a:ext cx="12192000" cy="2286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29000">
                <a:schemeClr val="bg1">
                  <a:alpha val="30000"/>
                </a:schemeClr>
              </a:gs>
              <a:gs pos="45000">
                <a:schemeClr val="bg2">
                  <a:alpha val="40000"/>
                </a:schemeClr>
              </a:gs>
              <a:gs pos="55000">
                <a:schemeClr val="bg1">
                  <a:alpha val="26000"/>
                </a:schemeClr>
              </a:gs>
              <a:gs pos="65000">
                <a:schemeClr val="bg2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0" y="1600200"/>
            <a:ext cx="12192000" cy="5105400"/>
          </a:xfrm>
          <a:prstGeom prst="ellipse">
            <a:avLst/>
          </a:prstGeom>
          <a:gradFill flip="none" rotWithShape="1">
            <a:gsLst>
              <a:gs pos="0">
                <a:schemeClr val="bg1"/>
              </a:gs>
              <a:gs pos="56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91053" y="4372168"/>
            <a:ext cx="8683348" cy="1143000"/>
          </a:xfrm>
          <a:prstGeom prst="rect">
            <a:avLst/>
          </a:prstGeom>
          <a:effectLst/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732260"/>
            <a:ext cx="8534400" cy="34747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00" y="6172201"/>
            <a:ext cx="3352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018FE648-349C-41DF-94D1-E316CA2C0C88}" type="datetimeFigureOut">
              <a:rPr lang="en-AU" smtClean="0"/>
              <a:t>1/06/2018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172201"/>
            <a:ext cx="44704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0000" y="6172201"/>
            <a:ext cx="2438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162FEDFD-669B-4999-B4FE-3877B8B834D2}" type="slidenum">
              <a:rPr lang="en-AU" smtClean="0"/>
              <a:t>‹#›</a:t>
            </a:fld>
            <a:endParaRPr lang="en-A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marL="320040" indent="-320040" algn="r" defTabSz="914400" rtl="0" eaLnBrk="1" latinLnBrk="0" hangingPunct="1">
        <a:spcBef>
          <a:spcPct val="0"/>
        </a:spcBef>
        <a:buClr>
          <a:schemeClr val="accent6">
            <a:lumMod val="75000"/>
          </a:schemeClr>
        </a:buClr>
        <a:buSzPct val="128000"/>
        <a:buFont typeface="Georgia" pitchFamily="18" charset="0"/>
        <a:buChar char="*"/>
        <a:defRPr sz="4600" b="1" i="0" kern="1200">
          <a:gradFill>
            <a:gsLst>
              <a:gs pos="0">
                <a:schemeClr val="tx1"/>
              </a:gs>
              <a:gs pos="40000">
                <a:schemeClr val="tx1">
                  <a:lumMod val="75000"/>
                  <a:lumOff val="25000"/>
                </a:schemeClr>
              </a:gs>
              <a:gs pos="100000">
                <a:schemeClr val="tx2">
                  <a:alpha val="65000"/>
                </a:schemeClr>
              </a:gs>
            </a:gsLst>
            <a:lin ang="5400000" scaled="0"/>
          </a:gradFill>
          <a:effectLst>
            <a:reflection blurRad="6350" stA="55000" endA="300" endPos="45500" dir="5400000" sy="-100000" algn="bl" rotWithShape="0"/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8988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664208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6596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286000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587752" indent="-182880" algn="l" defTabSz="914400" rtl="0" eaLnBrk="1" latinLnBrk="0" hangingPunct="1">
        <a:spcBef>
          <a:spcPct val="20000"/>
        </a:spcBef>
        <a:spcAft>
          <a:spcPts val="300"/>
        </a:spcAft>
        <a:buClr>
          <a:schemeClr val="accent6">
            <a:lumMod val="75000"/>
          </a:schemeClr>
        </a:buClr>
        <a:buSzPct val="130000"/>
        <a:buFont typeface="Georgia" pitchFamily="18" charset="0"/>
        <a:buChar char="*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-1552715" y="296984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kern="1200" cap="all" spc="150" baseline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AU" dirty="0"/>
              <a:t>Polaris Sight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0524" y="1482021"/>
            <a:ext cx="65414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Live Forensics &amp; Incident Response System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112001" y="2565680"/>
            <a:ext cx="4728308" cy="259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Britannic Bold" panose="020B0903060703020204" pitchFamily="34" charset="0"/>
              </a:rPr>
              <a:t>OWEN CHARTERS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Britannic Bold" panose="020B0903060703020204" pitchFamily="34" charset="0"/>
              </a:rPr>
              <a:t>PEIJUN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Britannic Bold" panose="020B0903060703020204" pitchFamily="34" charset="0"/>
              </a:rPr>
              <a:t>RUI</a:t>
            </a: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dirty="0">
                <a:solidFill>
                  <a:schemeClr val="accent5">
                    <a:lumMod val="20000"/>
                    <a:lumOff val="80000"/>
                  </a:schemeClr>
                </a:solidFill>
                <a:latin typeface="Britannic Bold" panose="020B0903060703020204" pitchFamily="34" charset="0"/>
              </a:rPr>
              <a:t>CURTIS</a:t>
            </a:r>
          </a:p>
        </p:txBody>
      </p:sp>
    </p:spTree>
    <p:extLst>
      <p:ext uri="{BB962C8B-B14F-4D97-AF65-F5344CB8AC3E}">
        <p14:creationId xmlns:p14="http://schemas.microsoft.com/office/powerpoint/2010/main" val="1571282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5101" y="0"/>
            <a:ext cx="9784080" cy="1508760"/>
          </a:xfrm>
        </p:spPr>
        <p:txBody>
          <a:bodyPr/>
          <a:lstStyle/>
          <a:p>
            <a:r>
              <a:rPr lang="en-AU" dirty="0"/>
              <a:t>The domain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6646" y="1492740"/>
            <a:ext cx="595533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Incident Response &amp; Live Forensics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Protect the digital assets of businesses &amp; agencies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Scalable, Live, Remote, Open Source and easily interpretable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Conducted a formal Literature Review to ensure an understanding of the project domain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4300" y="112841"/>
            <a:ext cx="6402096" cy="5230076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344316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77821" y="886621"/>
            <a:ext cx="9307424" cy="2090043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Release 1 - Early in the semester to assess progress and get feedback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Release 2 - Establish foundations (server configuration, logging)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Release 3 – End of semester, Tests to prove functionality</a:t>
            </a:r>
          </a:p>
          <a:p>
            <a:pPr marL="0" indent="0"/>
            <a:r>
              <a:rPr lang="en-US" sz="1800" dirty="0" smtClean="0"/>
              <a:t>----------------------------------------------------------------------------------------------------------------------------</a:t>
            </a: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Release 4 – </a:t>
            </a:r>
            <a:r>
              <a:rPr lang="en-US" sz="1800" dirty="0" err="1"/>
              <a:t>Visualisation</a:t>
            </a:r>
            <a:r>
              <a:rPr lang="en-US" sz="1800" dirty="0"/>
              <a:t> (data selection &amp; manipulation), Installation scripting/automation (stretch goal), GUI, Report Generation (stretch goal)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0822106"/>
              </p:ext>
            </p:extLst>
          </p:nvPr>
        </p:nvGraphicFramePr>
        <p:xfrm>
          <a:off x="65180" y="3086451"/>
          <a:ext cx="6294118" cy="84220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607572"/>
                <a:gridCol w="635507"/>
                <a:gridCol w="647569"/>
                <a:gridCol w="582812"/>
                <a:gridCol w="776448"/>
                <a:gridCol w="608842"/>
                <a:gridCol w="608842"/>
                <a:gridCol w="608842"/>
                <a:gridCol w="608842"/>
                <a:gridCol w="608842"/>
              </a:tblGrid>
              <a:tr h="16573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 dirty="0">
                          <a:effectLst/>
                        </a:rPr>
                        <a:t>Week 6 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Holiday Week 1 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Holiday Week 2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Week 7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Week 8 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Week 9 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Week 10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Week 11 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Week 12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Week 13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</a:tr>
              <a:tr h="156210"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Sprint 1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Sprint 2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Sprint 3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Sprint 4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21945">
                <a:tc gridSpan="3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Release 1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 dirty="0">
                          <a:effectLst/>
                        </a:rPr>
                        <a:t>Release 2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 dirty="0">
                          <a:effectLst/>
                        </a:rPr>
                        <a:t>Release 3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9991510"/>
              </p:ext>
            </p:extLst>
          </p:nvPr>
        </p:nvGraphicFramePr>
        <p:xfrm>
          <a:off x="5822047" y="4073943"/>
          <a:ext cx="6297930" cy="73425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53390"/>
                <a:gridCol w="455930"/>
                <a:gridCol w="454025"/>
                <a:gridCol w="464820"/>
                <a:gridCol w="477520"/>
                <a:gridCol w="458470"/>
                <a:gridCol w="455930"/>
                <a:gridCol w="476885"/>
                <a:gridCol w="469265"/>
                <a:gridCol w="527685"/>
                <a:gridCol w="528320"/>
                <a:gridCol w="528320"/>
                <a:gridCol w="547370"/>
              </a:tblGrid>
              <a:tr h="3268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 dirty="0">
                          <a:effectLst/>
                        </a:rPr>
                        <a:t>Week 1 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Week 2 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Week 3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Week 4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Week 5 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Week 6 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Week 7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Week 8 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 dirty="0">
                          <a:effectLst/>
                        </a:rPr>
                        <a:t>Week 9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Week 10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Week 11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Week 12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Week 13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</a:tr>
              <a:tr h="213995">
                <a:tc gridSpan="8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 dirty="0">
                          <a:effectLst/>
                        </a:rPr>
                        <a:t>Sprint 5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>
                          <a:effectLst/>
                        </a:rPr>
                        <a:t>Sprint 6</a:t>
                      </a:r>
                      <a:endParaRPr lang="en-US" sz="110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0">
                <a:tc gridSpan="13"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AU" sz="1100" dirty="0">
                          <a:effectLst/>
                        </a:rPr>
                        <a:t>Release 4</a:t>
                      </a:r>
                      <a:endParaRPr lang="en-US" sz="1100" dirty="0">
                        <a:effectLst/>
                        <a:latin typeface="Calibri"/>
                        <a:ea typeface="Calibri"/>
                        <a:cs typeface="Arial"/>
                      </a:endParaRPr>
                    </a:p>
                  </a:txBody>
                  <a:tcPr marL="53975" marR="53975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7437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roject 1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2123" y="0"/>
            <a:ext cx="10896320" cy="6129010"/>
          </a:xfrm>
        </p:spPr>
      </p:pic>
    </p:spTree>
    <p:extLst>
      <p:ext uri="{BB962C8B-B14F-4D97-AF65-F5344CB8AC3E}">
        <p14:creationId xmlns:p14="http://schemas.microsoft.com/office/powerpoint/2010/main" val="1301633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/>
          <p:cNvPicPr>
            <a:picLocks noGrp="1" noChangeAspect="1"/>
          </p:cNvPicPr>
          <p:nvPr>
            <p:ph type="pic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7" r="6257"/>
          <a:stretch>
            <a:fillRect/>
          </a:stretch>
        </p:blipFill>
        <p:spPr>
          <a:xfrm>
            <a:off x="3032368" y="689707"/>
            <a:ext cx="8807939" cy="5021421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1070" y="1276209"/>
            <a:ext cx="4925485" cy="320200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Kibana User Interface</a:t>
            </a:r>
          </a:p>
          <a:p>
            <a:pPr>
              <a:lnSpc>
                <a:spcPct val="150000"/>
              </a:lnSpc>
            </a:pPr>
            <a:r>
              <a:rPr lang="en-US" dirty="0"/>
              <a:t>“At a glance” information</a:t>
            </a:r>
          </a:p>
          <a:p>
            <a:pPr>
              <a:lnSpc>
                <a:spcPct val="150000"/>
              </a:lnSpc>
            </a:pPr>
            <a:r>
              <a:rPr lang="en-US" dirty="0"/>
              <a:t>Can </a:t>
            </a:r>
            <a:r>
              <a:rPr lang="en-US" dirty="0" err="1"/>
              <a:t>visualise</a:t>
            </a:r>
            <a:r>
              <a:rPr lang="en-US" dirty="0"/>
              <a:t> huge amounts of data</a:t>
            </a:r>
          </a:p>
          <a:p>
            <a:pPr>
              <a:lnSpc>
                <a:spcPct val="150000"/>
              </a:lnSpc>
            </a:pPr>
            <a:r>
              <a:rPr lang="en-US" dirty="0"/>
              <a:t>Easily determine health status of </a:t>
            </a:r>
            <a:br>
              <a:rPr lang="en-US" dirty="0"/>
            </a:br>
            <a:r>
              <a:rPr lang="en-US" dirty="0"/>
              <a:t>network, attack types and origins</a:t>
            </a:r>
          </a:p>
          <a:p>
            <a:pPr>
              <a:lnSpc>
                <a:spcPct val="150000"/>
              </a:lnSpc>
            </a:pPr>
            <a:r>
              <a:rPr lang="en-US" dirty="0"/>
              <a:t>Real time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511384" cy="1143000"/>
          </a:xfrm>
        </p:spPr>
        <p:txBody>
          <a:bodyPr/>
          <a:lstStyle/>
          <a:p>
            <a:r>
              <a:rPr lang="en-US" dirty="0"/>
              <a:t>The Artefact</a:t>
            </a:r>
          </a:p>
        </p:txBody>
      </p:sp>
    </p:spTree>
    <p:extLst>
      <p:ext uri="{BB962C8B-B14F-4D97-AF65-F5344CB8AC3E}">
        <p14:creationId xmlns:p14="http://schemas.microsoft.com/office/powerpoint/2010/main" val="1282650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QUALITY</a:t>
            </a:r>
            <a:endParaRPr lang="zh-CN" altLang="en-US" dirty="0"/>
          </a:p>
        </p:txBody>
      </p:sp>
      <p:sp>
        <p:nvSpPr>
          <p:cNvPr id="3" name="椭圆 2"/>
          <p:cNvSpPr/>
          <p:nvPr/>
        </p:nvSpPr>
        <p:spPr>
          <a:xfrm>
            <a:off x="1301063" y="1748477"/>
            <a:ext cx="1234028" cy="58282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Design Quality</a:t>
            </a:r>
            <a:endParaRPr lang="zh-CN" altLang="en-US" sz="1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115330" y="3405312"/>
            <a:ext cx="1249679" cy="62195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Process Quality</a:t>
            </a:r>
            <a:endParaRPr lang="zh-CN" altLang="en-US" sz="1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2471145" y="3391921"/>
            <a:ext cx="1384163" cy="621957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Organisation </a:t>
            </a:r>
            <a:r>
              <a:rPr lang="en-US" altLang="zh-CN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Quality</a:t>
            </a:r>
            <a:endParaRPr lang="zh-CN" altLang="en-US" sz="1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等腰三角形 5"/>
          <p:cNvSpPr/>
          <p:nvPr/>
        </p:nvSpPr>
        <p:spPr>
          <a:xfrm>
            <a:off x="1247723" y="2331303"/>
            <a:ext cx="1340708" cy="1188309"/>
          </a:xfrm>
          <a:prstGeom prst="triangl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Project Quality</a:t>
            </a:r>
            <a:endParaRPr lang="zh-CN" altLang="en-US" sz="1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1671" y="1440700"/>
            <a:ext cx="21928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smtClean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Three dimensions of quality</a:t>
            </a:r>
            <a:endParaRPr lang="zh-CN" altLang="en-US" sz="14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4533428"/>
              </p:ext>
            </p:extLst>
          </p:nvPr>
        </p:nvGraphicFramePr>
        <p:xfrm>
          <a:off x="5310659" y="808714"/>
          <a:ext cx="5382055" cy="36843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75027"/>
                <a:gridCol w="3707028"/>
              </a:tblGrid>
              <a:tr h="1169772">
                <a:tc>
                  <a:txBody>
                    <a:bodyPr/>
                    <a:lstStyle/>
                    <a:p>
                      <a:pPr algn="ctr">
                        <a:lnSpc>
                          <a:spcPct val="300000"/>
                        </a:lnSpc>
                      </a:pPr>
                      <a:r>
                        <a:rPr lang="en-US" altLang="zh-C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Design</a:t>
                      </a:r>
                      <a:r>
                        <a:rPr lang="en-US" altLang="zh-CN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Quality</a:t>
                      </a:r>
                      <a:endParaRPr lang="zh-CN" alt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C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Industry Engagement, Literature Review, Project</a:t>
                      </a:r>
                      <a:r>
                        <a:rPr lang="en-US" altLang="zh-CN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Management Plan</a:t>
                      </a:r>
                      <a:endParaRPr lang="zh-CN" alt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</a:tr>
              <a:tr h="124003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3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dirty="0" smtClean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Process Quality</a:t>
                      </a:r>
                      <a:endParaRPr lang="zh-CN" altLang="en-US" sz="1800" kern="1200" dirty="0" smtClean="0">
                        <a:solidFill>
                          <a:schemeClr val="tx1"/>
                        </a:solidFill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</a:endParaRP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CN" sz="1800" b="0" i="0" kern="12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Meeting</a:t>
                      </a:r>
                      <a:r>
                        <a:rPr lang="en-US" altLang="zh-CN" sz="1800" b="0" i="0" kern="1200" baseline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</a:rPr>
                        <a:t> Minutes, Progress Tracking, Trello, GitHub, Weekly Meeting with Client</a:t>
                      </a:r>
                      <a:endParaRPr lang="zh-CN" alt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</a:tr>
              <a:tr h="108303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dirty="0" smtClean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Organisation</a:t>
                      </a:r>
                      <a:r>
                        <a:rPr lang="en-US" altLang="zh-CN" baseline="0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Quality</a:t>
                      </a:r>
                      <a:endParaRPr lang="zh-CN" altLang="en-US" dirty="0" smtClean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en-US" altLang="zh-CN" dirty="0" smtClean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Teamwork and Communications, Group Meetings, Different Skills</a:t>
                      </a:r>
                      <a:endParaRPr lang="zh-CN" altLang="en-US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62349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Credits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en-US" altLang="zh-CN" sz="2000" b="0" dirty="0">
                <a:latin typeface="Calibri" panose="020F0502020204030204" pitchFamily="34" charset="0"/>
                <a:cs typeface="Calibri" panose="020F0502020204030204" pitchFamily="34" charset="0"/>
              </a:rPr>
              <a:t>Progress tracking: </a:t>
            </a:r>
            <a:r>
              <a:rPr lang="en-US" altLang="zh-CN" sz="2000" b="0" dirty="0" err="1">
                <a:latin typeface="Calibri" panose="020F0502020204030204" pitchFamily="34" charset="0"/>
                <a:cs typeface="Calibri" panose="020F0502020204030204" pitchFamily="34" charset="0"/>
              </a:rPr>
              <a:t>Peijun</a:t>
            </a:r>
            <a:r>
              <a:rPr lang="en-US" altLang="zh-CN" sz="2000" b="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2000" b="0" dirty="0" err="1">
                <a:latin typeface="Calibri" panose="020F0502020204030204" pitchFamily="34" charset="0"/>
                <a:cs typeface="Calibri" panose="020F0502020204030204" pitchFamily="34" charset="0"/>
              </a:rPr>
              <a:t>Xue</a:t>
            </a:r>
            <a:endParaRPr lang="en-US" altLang="zh-CN" sz="2000" b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en-US" altLang="zh-CN" sz="2000" b="0" dirty="0">
                <a:latin typeface="Calibri" panose="020F0502020204030204" pitchFamily="34" charset="0"/>
                <a:cs typeface="Calibri" panose="020F0502020204030204" pitchFamily="34" charset="0"/>
              </a:rPr>
              <a:t>Literature review: </a:t>
            </a:r>
            <a:r>
              <a:rPr lang="en-US" altLang="zh-CN" sz="2000" b="0" dirty="0" err="1">
                <a:latin typeface="Calibri" panose="020F0502020204030204" pitchFamily="34" charset="0"/>
                <a:cs typeface="Calibri" panose="020F0502020204030204" pitchFamily="34" charset="0"/>
              </a:rPr>
              <a:t>Peijun</a:t>
            </a:r>
            <a:r>
              <a:rPr lang="en-US" altLang="zh-CN" sz="2000" b="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CN" sz="2000" b="0" dirty="0" err="1">
                <a:latin typeface="Calibri" panose="020F0502020204030204" pitchFamily="34" charset="0"/>
                <a:cs typeface="Calibri" panose="020F0502020204030204" pitchFamily="34" charset="0"/>
              </a:rPr>
              <a:t>Xue</a:t>
            </a:r>
            <a:r>
              <a:rPr lang="en-US" altLang="zh-CN" sz="2000" b="0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altLang="zh-CN" sz="2000" b="0" dirty="0" err="1">
                <a:latin typeface="Calibri" panose="020F0502020204030204" pitchFamily="34" charset="0"/>
                <a:cs typeface="Calibri" panose="020F0502020204030204" pitchFamily="34" charset="0"/>
              </a:rPr>
              <a:t>Rui</a:t>
            </a:r>
            <a:r>
              <a:rPr lang="en-US" altLang="zh-CN" sz="2000" b="0" dirty="0">
                <a:latin typeface="Calibri" panose="020F0502020204030204" pitchFamily="34" charset="0"/>
                <a:cs typeface="Calibri" panose="020F0502020204030204" pitchFamily="34" charset="0"/>
              </a:rPr>
              <a:t> Lin</a:t>
            </a:r>
          </a:p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en-US" altLang="zh-CN" sz="2000" b="0" dirty="0">
                <a:latin typeface="Calibri" panose="020F0502020204030204" pitchFamily="34" charset="0"/>
                <a:cs typeface="Calibri" panose="020F0502020204030204" pitchFamily="34" charset="0"/>
              </a:rPr>
              <a:t>Industry engagement: Curtis Dooley</a:t>
            </a:r>
          </a:p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en-US" altLang="zh-CN" sz="2000" b="0" dirty="0">
                <a:latin typeface="Calibri" panose="020F0502020204030204" pitchFamily="34" charset="0"/>
                <a:cs typeface="Calibri" panose="020F0502020204030204" pitchFamily="34" charset="0"/>
              </a:rPr>
              <a:t>GRR server installation: Owen Charters, Curtis Dooley</a:t>
            </a:r>
          </a:p>
          <a:p>
            <a:pPr>
              <a:lnSpc>
                <a:spcPct val="200000"/>
              </a:lnSpc>
              <a:buFont typeface="+mj-lt"/>
              <a:buAutoNum type="arabicPeriod"/>
            </a:pPr>
            <a:r>
              <a:rPr lang="en-US" altLang="zh-CN" sz="2000" b="0" dirty="0">
                <a:latin typeface="Calibri" panose="020F0502020204030204" pitchFamily="34" charset="0"/>
                <a:cs typeface="Calibri" panose="020F0502020204030204" pitchFamily="34" charset="0"/>
              </a:rPr>
              <a:t>Virtual network deployment: Owen Charters</a:t>
            </a:r>
            <a:endParaRPr lang="zh-CN" altLang="en-US" sz="2000" b="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1719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ngles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Angles">
  <a:themeElements>
    <a:clrScheme name="Angle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Angles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微软雅黑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隶书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lipstream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Slipstream">
      <a:majorFont>
        <a:latin typeface="Trebuchet MS"/>
        <a:ea typeface=""/>
        <a:cs typeface=""/>
        <a:font script="Jpan" typeface="HGｺﾞｼｯｸM"/>
        <a:font script="Hang" typeface="HY그래픽B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HY그래픽M"/>
        <a:font script="Hans" typeface="方正姚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ipstream">
      <a:fillStyleLst>
        <a:solidFill>
          <a:schemeClr val="phClr"/>
        </a:solidFill>
        <a:gradFill rotWithShape="1">
          <a:gsLst>
            <a:gs pos="28000">
              <a:schemeClr val="phClr">
                <a:tint val="18000"/>
                <a:satMod val="120000"/>
                <a:lumMod val="88000"/>
              </a:schemeClr>
            </a:gs>
            <a:gs pos="100000">
              <a:schemeClr val="phClr">
                <a:tint val="40000"/>
                <a:satMod val="100000"/>
                <a:lumMod val="7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lumMod val="95000"/>
              </a:schemeClr>
            </a:gs>
            <a:gs pos="100000">
              <a:schemeClr val="phClr">
                <a:shade val="82000"/>
                <a:satMod val="125000"/>
                <a:lumMod val="74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satMod val="125000"/>
              <a:lumMod val="7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50800" dir="5400000" sx="98000" sy="98000" rotWithShape="0">
              <a:srgbClr val="000000">
                <a:alpha val="20000"/>
              </a:srgbClr>
            </a:outerShdw>
          </a:effectLst>
        </a:effectStyle>
        <a:effectStyle>
          <a:effectLst>
            <a:outerShdw blurRad="40005" dist="22984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alanced" dir="tr"/>
          </a:scene3d>
          <a:sp3d prstMaterial="matte">
            <a:bevelT w="19050" h="38100"/>
          </a:sp3d>
        </a:effectStyle>
        <a:effectStyle>
          <a:effectLst>
            <a:reflection blurRad="38100" stA="26000" endPos="23000" dist="25400" dir="5400000" sy="-100000" rotWithShape="0"/>
          </a:effectLst>
          <a:scene3d>
            <a:camera prst="orthographicFront">
              <a:rot lat="0" lon="0" rev="0"/>
            </a:camera>
            <a:lightRig rig="balanced" dir="tr"/>
          </a:scene3d>
          <a:sp3d contourW="14605" prstMaterial="plastic">
            <a:bevelT w="50800"/>
            <a:contourClr>
              <a:schemeClr val="phClr">
                <a:shade val="30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hade val="90000"/>
                <a:satMod val="160000"/>
                <a:lumMod val="100000"/>
              </a:schemeClr>
            </a:gs>
            <a:gs pos="60000">
              <a:schemeClr val="phClr">
                <a:tint val="95000"/>
                <a:shade val="100000"/>
                <a:satMod val="130000"/>
                <a:lumMod val="130000"/>
              </a:schemeClr>
            </a:gs>
            <a:gs pos="100000">
              <a:schemeClr val="phClr">
                <a:tint val="97000"/>
                <a:shade val="100000"/>
                <a:hueMod val="100000"/>
                <a:satMod val="140000"/>
                <a:lumMod val="80000"/>
              </a:schemeClr>
            </a:gs>
          </a:gsLst>
          <a:path path="circle">
            <a:fillToRect l="20000" t="10000" r="20000" b="60000"/>
          </a:path>
        </a:gradFill>
        <a:gradFill rotWithShape="1">
          <a:gsLst>
            <a:gs pos="0">
              <a:schemeClr val="phClr">
                <a:tint val="94000"/>
                <a:satMod val="160000"/>
                <a:lumMod val="160000"/>
              </a:schemeClr>
            </a:gs>
            <a:gs pos="42000">
              <a:schemeClr val="phClr">
                <a:tint val="94000"/>
                <a:shade val="94000"/>
                <a:satMod val="160000"/>
                <a:lumMod val="130000"/>
              </a:schemeClr>
            </a:gs>
            <a:gs pos="100000">
              <a:schemeClr val="phClr">
                <a:tint val="97000"/>
                <a:shade val="94000"/>
                <a:satMod val="180000"/>
                <a:lumMod val="84000"/>
              </a:schemeClr>
            </a:gs>
          </a:gsLst>
          <a:path path="circle">
            <a:fillToRect l="24000" t="44000" r="24000" b="12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Elemental">
    <a:dk1>
      <a:sysClr val="windowText" lastClr="000000"/>
    </a:dk1>
    <a:lt1>
      <a:sysClr val="window" lastClr="FFFFFF"/>
    </a:lt1>
    <a:dk2>
      <a:srgbClr val="242852"/>
    </a:dk2>
    <a:lt2>
      <a:srgbClr val="ACCBF9"/>
    </a:lt2>
    <a:accent1>
      <a:srgbClr val="629DD1"/>
    </a:accent1>
    <a:accent2>
      <a:srgbClr val="297FD5"/>
    </a:accent2>
    <a:accent3>
      <a:srgbClr val="7F8FA9"/>
    </a:accent3>
    <a:accent4>
      <a:srgbClr val="4A66AC"/>
    </a:accent4>
    <a:accent5>
      <a:srgbClr val="5AA2AE"/>
    </a:accent5>
    <a:accent6>
      <a:srgbClr val="9D90A0"/>
    </a:accent6>
    <a:hlink>
      <a:srgbClr val="9454C3"/>
    </a:hlink>
    <a:folHlink>
      <a:srgbClr val="3EBBF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Angles</Template>
  <TotalTime>540</TotalTime>
  <Words>289</Words>
  <Application>Microsoft Office PowerPoint</Application>
  <PresentationFormat>Custom</PresentationFormat>
  <Paragraphs>78</Paragraphs>
  <Slides>7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Angles</vt:lpstr>
      <vt:lpstr>1_Angles</vt:lpstr>
      <vt:lpstr>Slipstream</vt:lpstr>
      <vt:lpstr>PowerPoint Presentation</vt:lpstr>
      <vt:lpstr>The domain</vt:lpstr>
      <vt:lpstr>The plan</vt:lpstr>
      <vt:lpstr>PowerPoint Presentation</vt:lpstr>
      <vt:lpstr>The Artefact</vt:lpstr>
      <vt:lpstr>QUALITY</vt:lpstr>
      <vt:lpstr>Credits</vt:lpstr>
    </vt:vector>
  </TitlesOfParts>
  <Company>Queensland University of Technology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MELT</dc:creator>
  <cp:lastModifiedBy>Owen Charters</cp:lastModifiedBy>
  <cp:revision>15</cp:revision>
  <dcterms:created xsi:type="dcterms:W3CDTF">2018-04-25T05:33:51Z</dcterms:created>
  <dcterms:modified xsi:type="dcterms:W3CDTF">2018-06-01T06:29:07Z</dcterms:modified>
</cp:coreProperties>
</file>

<file path=docProps/thumbnail.jpeg>
</file>